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  <p:sldMasterId id="2147483687" r:id="rId5"/>
    <p:sldMasterId id="2147483699" r:id="rId6"/>
    <p:sldMasterId id="2147483705" r:id="rId7"/>
    <p:sldMasterId id="2147483711" r:id="rId8"/>
  </p:sldMasterIdLst>
  <p:notesMasterIdLst>
    <p:notesMasterId r:id="rId16"/>
  </p:notesMasterIdLst>
  <p:sldIdLst>
    <p:sldId id="261" r:id="rId9"/>
    <p:sldId id="262" r:id="rId10"/>
    <p:sldId id="263" r:id="rId11"/>
    <p:sldId id="280" r:id="rId12"/>
    <p:sldId id="264" r:id="rId13"/>
    <p:sldId id="282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474B5"/>
    <a:srgbClr val="235384"/>
    <a:srgbClr val="F08A00"/>
    <a:srgbClr val="A664A1"/>
    <a:srgbClr val="97B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6196" autoAdjust="0"/>
  </p:normalViewPr>
  <p:slideViewPr>
    <p:cSldViewPr>
      <p:cViewPr varScale="1">
        <p:scale>
          <a:sx n="105" d="100"/>
          <a:sy n="105" d="100"/>
        </p:scale>
        <p:origin x="16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93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8CD46-91E5-4E3E-8951-F31B50EC8448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B3787-9159-4CD8-91BE-F06BE3809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2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9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688" y="4343400"/>
            <a:ext cx="5486400" cy="4114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4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9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1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/>
            <a:r>
              <a:rPr lang="en-US" sz="1200" dirty="0">
                <a:latin typeface="+mj-lt"/>
                <a:cs typeface="Helvetica" panose="020B0604020202020204" pitchFamily="34" charset="0"/>
              </a:rPr>
              <a:t>The final verdict for each shelter rests on the feasibility of the </a:t>
            </a:r>
            <a:r>
              <a:rPr lang="en-US" sz="12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options available </a:t>
            </a:r>
            <a:r>
              <a:rPr lang="en-US" sz="1200" dirty="0">
                <a:latin typeface="+mj-lt"/>
                <a:cs typeface="Helvetica" panose="020B0604020202020204" pitchFamily="34" charset="0"/>
              </a:rPr>
              <a:t>to mitigate some of the environmental impacts.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if adopted in the future, could reduce the overall environmental impact of shelters. </a:t>
            </a:r>
          </a:p>
          <a:p>
            <a:pPr marL="171450" indent="-171450" algn="just"/>
            <a:endParaRPr lang="en-US" sz="1200" i="1" dirty="0">
              <a:latin typeface="+mj-lt"/>
              <a:cs typeface="Helvetica" panose="020B0604020202020204" pitchFamily="34" charset="0"/>
            </a:endParaRPr>
          </a:p>
          <a:p>
            <a:pPr marL="171450" indent="-171450" algn="just"/>
            <a:r>
              <a:rPr lang="en-US" sz="1200" dirty="0">
                <a:latin typeface="+mj-lt"/>
                <a:cs typeface="Helvetica" panose="020B0604020202020204" pitchFamily="34" charset="0"/>
              </a:rPr>
              <a:t>While the need to reduce carbon emissions is critical and well acknowledged today, it is clear is that </a:t>
            </a:r>
            <a:r>
              <a:rPr lang="en-US" sz="12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waste is one of the hidden problems of humanitarian response</a:t>
            </a:r>
            <a:r>
              <a:rPr lang="en-US" sz="1200" dirty="0">
                <a:latin typeface="+mj-lt"/>
                <a:cs typeface="Helvetica" panose="020B0604020202020204" pitchFamily="34" charset="0"/>
              </a:rPr>
              <a:t>. </a:t>
            </a:r>
            <a:r>
              <a:rPr lang="en-US" sz="16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b="0" i="1" dirty="0">
                <a:latin typeface="Helvetica" panose="020B0604020202020204" pitchFamily="34" charset="0"/>
                <a:cs typeface="Helvetica" panose="020B0604020202020204" pitchFamily="34" charset="0"/>
              </a:rPr>
              <a:t>It is usually ignored during project </a:t>
            </a:r>
            <a:r>
              <a:rPr lang="en-US" b="0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design, and rarely discussed at more strategic levels.</a:t>
            </a:r>
          </a:p>
          <a:p>
            <a:pPr marL="171450" indent="-171450" algn="just"/>
            <a:endParaRPr lang="en-US" b="0" i="1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r>
              <a:rPr lang="en-US" sz="1200" dirty="0"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Use of local natural materials, including their disposal, also needs to be carefully </a:t>
            </a:r>
            <a:r>
              <a:rPr lang="en-US" sz="1200" dirty="0" err="1"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analysed</a:t>
            </a:r>
            <a:r>
              <a:rPr lang="en-US" sz="1200" dirty="0"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en-US" sz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9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9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9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9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1200" i="1" dirty="0">
                <a:latin typeface="+mj-lt"/>
                <a:cs typeface="Helvetica" panose="020B0604020202020204" pitchFamily="34" charset="0"/>
              </a:rPr>
              <a:t>The </a:t>
            </a:r>
            <a:r>
              <a:rPr lang="en-GB" sz="12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published</a:t>
            </a:r>
            <a:r>
              <a:rPr lang="en-GB" sz="1200" i="1" dirty="0">
                <a:latin typeface="+mj-lt"/>
                <a:cs typeface="Helvetica" panose="020B0604020202020204" pitchFamily="34" charset="0"/>
              </a:rPr>
              <a:t> </a:t>
            </a:r>
            <a:r>
              <a:rPr lang="en-GB" sz="12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reports</a:t>
            </a:r>
            <a:r>
              <a:rPr lang="en-GB" sz="1200" i="1" dirty="0">
                <a:latin typeface="+mj-lt"/>
                <a:cs typeface="Helvetica" panose="020B0604020202020204" pitchFamily="34" charset="0"/>
              </a:rPr>
              <a:t>, (English and French),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available on the </a:t>
            </a:r>
            <a:r>
              <a:rPr lang="en-US" sz="12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Global Shelter Cluster web site</a:t>
            </a:r>
            <a:endParaRPr lang="en-GB" sz="1200" i="1" dirty="0">
              <a:solidFill>
                <a:srgbClr val="FF0000"/>
              </a:solidFill>
              <a:latin typeface="+mj-lt"/>
              <a:cs typeface="Helvetica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B3787-9159-4CD8-91BE-F06BE3809C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'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3"/>
          <p:cNvSpPr>
            <a:spLocks noGrp="1"/>
          </p:cNvSpPr>
          <p:nvPr>
            <p:ph type="pic" sz="quarter" idx="11" hasCustomPrompt="1"/>
          </p:nvPr>
        </p:nvSpPr>
        <p:spPr>
          <a:xfrm>
            <a:off x="-26168" y="0"/>
            <a:ext cx="9171334" cy="6021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CH" sz="4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CH" dirty="0"/>
              <a:t>Insérez une photo 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6237312"/>
            <a:ext cx="1158936" cy="510324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0" y="4653136"/>
            <a:ext cx="8318376" cy="1116000"/>
          </a:xfrm>
          <a:prstGeom prst="rect">
            <a:avLst/>
          </a:prstGeom>
          <a:solidFill>
            <a:srgbClr val="CC0000"/>
          </a:solidFill>
        </p:spPr>
        <p:txBody>
          <a:bodyPr/>
          <a:lstStyle>
            <a:lvl1pPr algn="l">
              <a:defRPr lang="en-US" sz="400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le titre de votre présentation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1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F0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F08A00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4577462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2" hasCustomPrompt="1"/>
          </p:nvPr>
        </p:nvSpPr>
        <p:spPr>
          <a:xfrm>
            <a:off x="6011863" y="1557338"/>
            <a:ext cx="3132137" cy="4535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LU" dirty="0"/>
              <a:t>Insérez une image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F0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F08A00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601216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6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F0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F08A00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3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09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l’icône</a:t>
            </a:r>
            <a:r>
              <a:rPr lang="en-US" dirty="0"/>
              <a:t> au milieu et </a:t>
            </a:r>
            <a:r>
              <a:rPr lang="en-US" dirty="0" err="1"/>
              <a:t>insérez</a:t>
            </a:r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visuel</a:t>
            </a:r>
            <a:r>
              <a:rPr lang="en-US" dirty="0"/>
              <a:t> </a:t>
            </a:r>
            <a:r>
              <a:rPr lang="en-US" dirty="0" err="1"/>
              <a:t>représentatif</a:t>
            </a:r>
            <a:r>
              <a:rPr lang="en-US" dirty="0"/>
              <a:t> de la </a:t>
            </a:r>
            <a:r>
              <a:rPr lang="en-US" dirty="0" err="1"/>
              <a:t>partie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878514" y="-1692693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232" y="4682654"/>
            <a:ext cx="6732000" cy="522000"/>
          </a:xfrm>
          <a:prstGeom prst="rect">
            <a:avLst/>
          </a:prstGeom>
          <a:solidFill>
            <a:srgbClr val="CC0000">
              <a:alpha val="74902"/>
            </a:srgbClr>
          </a:solidFill>
        </p:spPr>
        <p:txBody>
          <a:bodyPr wrap="none" lIns="360000" anchor="ctr" anchorCtr="0">
            <a:normAutofit/>
          </a:bodyPr>
          <a:lstStyle>
            <a:lvl1pPr algn="l">
              <a:defRPr sz="2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Saisissez le titre de la partie</a:t>
            </a:r>
            <a:endParaRPr lang="en-US" dirty="0"/>
          </a:p>
        </p:txBody>
      </p:sp>
      <p:sp>
        <p:nvSpPr>
          <p:cNvPr id="8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05664"/>
            <a:ext cx="4932000" cy="399600"/>
          </a:xfrm>
          <a:prstGeom prst="rect">
            <a:avLst/>
          </a:prstGeom>
          <a:solidFill>
            <a:schemeClr val="bg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Saisissez</a:t>
            </a:r>
            <a:r>
              <a:rPr lang="en-US" dirty="0"/>
              <a:t> le sous-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ici</a:t>
            </a:r>
            <a:endParaRPr lang="en-US" dirty="0"/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8293814" y="225352"/>
            <a:ext cx="856800" cy="856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8041822" y="642369"/>
            <a:ext cx="698400" cy="698400"/>
          </a:xfrm>
          <a:prstGeom prst="rect">
            <a:avLst/>
          </a:prstGeom>
          <a:solidFill>
            <a:srgbClr val="A664A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47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A66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A664A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9144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39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A66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A664A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4577462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2" hasCustomPrompt="1"/>
          </p:nvPr>
        </p:nvSpPr>
        <p:spPr>
          <a:xfrm>
            <a:off x="6011863" y="1557338"/>
            <a:ext cx="3132137" cy="4535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LU" dirty="0"/>
              <a:t>Insérez une image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A66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A664A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601216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54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A66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A664A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21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09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l’icône</a:t>
            </a:r>
            <a:r>
              <a:rPr lang="en-US" dirty="0"/>
              <a:t> au milieu et </a:t>
            </a:r>
            <a:r>
              <a:rPr lang="en-US" dirty="0" err="1"/>
              <a:t>insérez</a:t>
            </a:r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visuel</a:t>
            </a:r>
            <a:r>
              <a:rPr lang="en-US" dirty="0"/>
              <a:t> </a:t>
            </a:r>
            <a:r>
              <a:rPr lang="en-US" dirty="0" err="1"/>
              <a:t>représentatif</a:t>
            </a:r>
            <a:r>
              <a:rPr lang="en-US" dirty="0"/>
              <a:t> de la </a:t>
            </a:r>
            <a:r>
              <a:rPr lang="en-US" dirty="0" err="1"/>
              <a:t>partie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878514" y="-1692693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232" y="4682654"/>
            <a:ext cx="6732000" cy="522000"/>
          </a:xfrm>
          <a:prstGeom prst="rect">
            <a:avLst/>
          </a:prstGeom>
          <a:solidFill>
            <a:srgbClr val="CC0000">
              <a:alpha val="74902"/>
            </a:srgbClr>
          </a:solidFill>
        </p:spPr>
        <p:txBody>
          <a:bodyPr wrap="none" lIns="360000" anchor="ctr" anchorCtr="0">
            <a:normAutofit/>
          </a:bodyPr>
          <a:lstStyle>
            <a:lvl1pPr algn="l">
              <a:defRPr sz="2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05664"/>
            <a:ext cx="4932000" cy="399600"/>
          </a:xfrm>
          <a:prstGeom prst="rect">
            <a:avLst/>
          </a:prstGeom>
          <a:solidFill>
            <a:schemeClr val="bg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Saisissez</a:t>
            </a:r>
            <a:r>
              <a:rPr lang="en-US" dirty="0"/>
              <a:t> le sous-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ici</a:t>
            </a:r>
            <a:endParaRPr lang="en-US" dirty="0"/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8293814" y="225352"/>
            <a:ext cx="856800" cy="856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8041822" y="642369"/>
            <a:ext cx="698400" cy="698400"/>
          </a:xfrm>
          <a:prstGeom prst="rect">
            <a:avLst/>
          </a:prstGeom>
          <a:solidFill>
            <a:srgbClr val="97BE0D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40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97BE0D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9144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6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53136"/>
            <a:ext cx="8319600" cy="1116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170185"/>
            <a:ext cx="8020050" cy="5667375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>
          <a:xfrm>
            <a:off x="323528" y="5013176"/>
            <a:ext cx="2929905" cy="577081"/>
          </a:xfrm>
          <a:prstGeom prst="rect">
            <a:avLst/>
          </a:prstGeom>
          <a:noFill/>
          <a:ln>
            <a:noFill/>
          </a:ln>
        </p:spPr>
        <p:txBody>
          <a:bodyPr wrap="square" lIns="360000" rtlCol="0">
            <a:spAutoFit/>
          </a:bodyPr>
          <a:lstStyle/>
          <a:p>
            <a:r>
              <a:rPr lang="fr-CH" sz="1050" b="1" dirty="0" err="1">
                <a:solidFill>
                  <a:prstClr val="white"/>
                </a:solidFill>
              </a:rPr>
              <a:t>Crlux</a:t>
            </a:r>
            <a:endParaRPr lang="fr-CH" sz="1050" b="1" dirty="0">
              <a:solidFill>
                <a:prstClr val="white"/>
              </a:solidFill>
            </a:endParaRPr>
          </a:p>
          <a:p>
            <a:r>
              <a:rPr lang="fr-CH" sz="1050" b="1" dirty="0" err="1">
                <a:solidFill>
                  <a:prstClr val="white"/>
                </a:solidFill>
              </a:rPr>
              <a:t>CroixRougelu</a:t>
            </a:r>
            <a:endParaRPr lang="fr-CH" sz="1050" b="1" dirty="0">
              <a:solidFill>
                <a:prstClr val="white"/>
              </a:solidFill>
            </a:endParaRPr>
          </a:p>
          <a:p>
            <a:r>
              <a:rPr lang="fr-CH" sz="1050" b="1" dirty="0">
                <a:solidFill>
                  <a:prstClr val="white"/>
                </a:solidFill>
              </a:rPr>
              <a:t>Croix-Rouge luxembourgeoise</a:t>
            </a:r>
            <a:endParaRPr lang="en-US" sz="1050" b="1" dirty="0" err="1">
              <a:solidFill>
                <a:prstClr val="white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92" y="5058195"/>
            <a:ext cx="162391" cy="473637"/>
          </a:xfrm>
          <a:prstGeom prst="rect">
            <a:avLst/>
          </a:prstGeom>
        </p:spPr>
      </p:pic>
      <p:sp>
        <p:nvSpPr>
          <p:cNvPr id="7" name="ZoneTexte 6"/>
          <p:cNvSpPr txBox="1"/>
          <p:nvPr userDrawn="1"/>
        </p:nvSpPr>
        <p:spPr>
          <a:xfrm>
            <a:off x="382061" y="4690308"/>
            <a:ext cx="310087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8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www.croix-rouge.lu</a:t>
            </a:r>
          </a:p>
          <a:p>
            <a:endParaRPr lang="en-US" sz="1050" b="1" kern="12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745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97BE0D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4577462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94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2" hasCustomPrompt="1"/>
          </p:nvPr>
        </p:nvSpPr>
        <p:spPr>
          <a:xfrm>
            <a:off x="6011863" y="1557338"/>
            <a:ext cx="3132137" cy="4535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LU" dirty="0"/>
              <a:t>Insérez une image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97BE0D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601216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26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97BE0D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4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09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l’icône</a:t>
            </a:r>
            <a:r>
              <a:rPr lang="en-US" dirty="0"/>
              <a:t> au milieu et </a:t>
            </a:r>
            <a:r>
              <a:rPr lang="en-US" dirty="0" err="1"/>
              <a:t>insérez</a:t>
            </a:r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visuel</a:t>
            </a:r>
            <a:r>
              <a:rPr lang="en-US" dirty="0"/>
              <a:t> </a:t>
            </a:r>
            <a:r>
              <a:rPr lang="en-US" dirty="0" err="1"/>
              <a:t>représentatif</a:t>
            </a:r>
            <a:r>
              <a:rPr lang="en-US" dirty="0"/>
              <a:t> de la </a:t>
            </a:r>
            <a:r>
              <a:rPr lang="en-US" dirty="0" err="1"/>
              <a:t>partie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878514" y="-1692693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232" y="4682654"/>
            <a:ext cx="6732000" cy="522000"/>
          </a:xfrm>
          <a:prstGeom prst="rect">
            <a:avLst/>
          </a:prstGeom>
          <a:solidFill>
            <a:srgbClr val="CC0000">
              <a:alpha val="74902"/>
            </a:srgbClr>
          </a:solidFill>
        </p:spPr>
        <p:txBody>
          <a:bodyPr wrap="none" lIns="360000" anchor="ctr" anchorCtr="0">
            <a:normAutofit/>
          </a:bodyPr>
          <a:lstStyle>
            <a:lvl1pPr algn="l">
              <a:defRPr sz="2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Saisissez le titre de la partie</a:t>
            </a:r>
            <a:endParaRPr lang="en-US" dirty="0"/>
          </a:p>
        </p:txBody>
      </p:sp>
      <p:sp>
        <p:nvSpPr>
          <p:cNvPr id="8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05664"/>
            <a:ext cx="4932000" cy="399600"/>
          </a:xfrm>
          <a:prstGeom prst="rect">
            <a:avLst/>
          </a:prstGeom>
          <a:solidFill>
            <a:schemeClr val="bg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Saisissez</a:t>
            </a:r>
            <a:r>
              <a:rPr lang="en-US" dirty="0"/>
              <a:t> le sous-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ici</a:t>
            </a:r>
            <a:endParaRPr lang="en-US" dirty="0"/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8293814" y="225352"/>
            <a:ext cx="856800" cy="856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8041822" y="642369"/>
            <a:ext cx="698400" cy="6984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1725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9144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64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4577462" y="1556792"/>
            <a:ext cx="4572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0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/>
          <p:cNvSpPr>
            <a:spLocks noGrp="1"/>
          </p:cNvSpPr>
          <p:nvPr>
            <p:ph type="pic" sz="quarter" idx="12" hasCustomPrompt="1"/>
          </p:nvPr>
        </p:nvSpPr>
        <p:spPr>
          <a:xfrm>
            <a:off x="6011863" y="1557338"/>
            <a:ext cx="3132137" cy="4535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LU" dirty="0"/>
              <a:t>Insérez une image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601216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ebdings" panose="05030102010509060703" pitchFamily="18" charset="2"/>
              <a:buChar char="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7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9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987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09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l’icône</a:t>
            </a:r>
            <a:r>
              <a:rPr lang="en-US" dirty="0"/>
              <a:t> au milieu et </a:t>
            </a:r>
            <a:r>
              <a:rPr lang="en-US" dirty="0" err="1"/>
              <a:t>insérez</a:t>
            </a:r>
            <a:endParaRPr lang="en-US" dirty="0"/>
          </a:p>
          <a:p>
            <a:r>
              <a:rPr lang="en-US" dirty="0"/>
              <a:t>un </a:t>
            </a:r>
            <a:r>
              <a:rPr lang="en-US" dirty="0" err="1"/>
              <a:t>visuel</a:t>
            </a:r>
            <a:r>
              <a:rPr lang="en-US" dirty="0"/>
              <a:t> </a:t>
            </a:r>
            <a:r>
              <a:rPr lang="en-US" dirty="0" err="1"/>
              <a:t>représentatif</a:t>
            </a:r>
            <a:r>
              <a:rPr lang="en-US" dirty="0"/>
              <a:t> de la </a:t>
            </a:r>
            <a:r>
              <a:rPr lang="en-US" dirty="0" err="1"/>
              <a:t>partie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878514" y="-1692693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232" y="4682654"/>
            <a:ext cx="6732000" cy="522000"/>
          </a:xfrm>
          <a:prstGeom prst="rect">
            <a:avLst/>
          </a:prstGeom>
          <a:solidFill>
            <a:srgbClr val="CC0000">
              <a:alpha val="74902"/>
            </a:srgbClr>
          </a:solidFill>
        </p:spPr>
        <p:txBody>
          <a:bodyPr wrap="none" lIns="360000" anchor="ctr" anchorCtr="0">
            <a:normAutofit/>
          </a:bodyPr>
          <a:lstStyle>
            <a:lvl1pPr algn="l">
              <a:defRPr sz="2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Saisissez le titre de la partie</a:t>
            </a:r>
            <a:endParaRPr lang="en-US" dirty="0"/>
          </a:p>
        </p:txBody>
      </p:sp>
      <p:sp>
        <p:nvSpPr>
          <p:cNvPr id="8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05664"/>
            <a:ext cx="4932000" cy="399600"/>
          </a:xfrm>
          <a:prstGeom prst="rect">
            <a:avLst/>
          </a:prstGeom>
          <a:solidFill>
            <a:schemeClr val="bg1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Saisissez</a:t>
            </a:r>
            <a:r>
              <a:rPr lang="en-US" dirty="0"/>
              <a:t> le sous-</a:t>
            </a:r>
            <a:r>
              <a:rPr lang="en-US" dirty="0" err="1"/>
              <a:t>titre</a:t>
            </a:r>
            <a:r>
              <a:rPr lang="en-US" dirty="0"/>
              <a:t> </a:t>
            </a:r>
            <a:r>
              <a:rPr lang="en-US" dirty="0" err="1"/>
              <a:t>ici</a:t>
            </a:r>
            <a:endParaRPr lang="en-US" dirty="0"/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8293814" y="225352"/>
            <a:ext cx="856800" cy="856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8041822" y="642369"/>
            <a:ext cx="698400" cy="698400"/>
          </a:xfrm>
          <a:prstGeom prst="rect">
            <a:avLst/>
          </a:prstGeom>
          <a:solidFill>
            <a:srgbClr val="F08A00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7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93844" y="220579"/>
            <a:ext cx="855618" cy="8556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23253" y="645861"/>
            <a:ext cx="698400" cy="699688"/>
          </a:xfrm>
          <a:prstGeom prst="rect">
            <a:avLst/>
          </a:prstGeom>
          <a:solidFill>
            <a:srgbClr val="F08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0" y="219599"/>
            <a:ext cx="6732239" cy="522000"/>
          </a:xfrm>
          <a:prstGeom prst="rect">
            <a:avLst/>
          </a:prstGeom>
          <a:solidFill>
            <a:srgbClr val="CC0000"/>
          </a:solidFill>
        </p:spPr>
        <p:txBody>
          <a:bodyPr wrap="square" lIns="360000" rIns="46800" anchor="ctr" anchorCtr="0">
            <a:noAutofit/>
          </a:bodyPr>
          <a:lstStyle>
            <a:lvl1pPr algn="l">
              <a:defRPr sz="2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</a:t>
            </a:r>
            <a:r>
              <a:rPr lang="fr-FR" dirty="0" err="1"/>
              <a:t>titrE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0" y="943589"/>
            <a:ext cx="4932040" cy="399600"/>
          </a:xfrm>
          <a:prstGeom prst="rect">
            <a:avLst/>
          </a:prstGeom>
          <a:solidFill>
            <a:srgbClr val="F08A00"/>
          </a:solidFill>
        </p:spPr>
        <p:txBody>
          <a:bodyPr wrap="none" lIns="36000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0" y="1556792"/>
            <a:ext cx="9144000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0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6093296"/>
            <a:ext cx="9144000" cy="1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5000"/>
                </a:schemeClr>
              </a:gs>
              <a:gs pos="50000">
                <a:schemeClr val="bg1">
                  <a:lumMod val="75000"/>
                  <a:alpha val="5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6237312"/>
            <a:ext cx="1158936" cy="5103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053349" y="641081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6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2" r:id="rId4"/>
    <p:sldLayoutId id="214748369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6093296"/>
            <a:ext cx="9144000" cy="18000"/>
          </a:xfrm>
          <a:prstGeom prst="rect">
            <a:avLst/>
          </a:prstGeom>
          <a:gradFill flip="none" rotWithShape="1">
            <a:gsLst>
              <a:gs pos="0">
                <a:srgbClr val="F08A00">
                  <a:shade val="30000"/>
                  <a:satMod val="115000"/>
                  <a:alpha val="75000"/>
                </a:srgbClr>
              </a:gs>
              <a:gs pos="45000">
                <a:srgbClr val="F08A00">
                  <a:shade val="67500"/>
                  <a:satMod val="115000"/>
                  <a:alpha val="50000"/>
                </a:srgbClr>
              </a:gs>
              <a:gs pos="90000">
                <a:srgbClr val="F08A00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6237312"/>
            <a:ext cx="1158936" cy="5103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053349" y="641081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6093296"/>
            <a:ext cx="9144000" cy="18000"/>
          </a:xfrm>
          <a:prstGeom prst="rect">
            <a:avLst/>
          </a:prstGeom>
          <a:gradFill flip="none" rotWithShape="1">
            <a:gsLst>
              <a:gs pos="0">
                <a:srgbClr val="A664A1">
                  <a:alpha val="75000"/>
                </a:srgbClr>
              </a:gs>
              <a:gs pos="45000">
                <a:srgbClr val="A664A1">
                  <a:alpha val="50000"/>
                </a:srgbClr>
              </a:gs>
              <a:gs pos="90000">
                <a:srgbClr val="A664A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6237312"/>
            <a:ext cx="1158936" cy="5103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053349" y="641081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6093296"/>
            <a:ext cx="9144000" cy="18000"/>
          </a:xfrm>
          <a:prstGeom prst="rect">
            <a:avLst/>
          </a:prstGeom>
          <a:gradFill flip="none" rotWithShape="1">
            <a:gsLst>
              <a:gs pos="0">
                <a:srgbClr val="97BE0D">
                  <a:shade val="30000"/>
                  <a:satMod val="115000"/>
                  <a:alpha val="75000"/>
                </a:srgbClr>
              </a:gs>
              <a:gs pos="45000">
                <a:srgbClr val="97BE0D">
                  <a:shade val="67500"/>
                  <a:satMod val="115000"/>
                  <a:alpha val="50000"/>
                </a:srgbClr>
              </a:gs>
              <a:gs pos="90000">
                <a:srgbClr val="97BE0D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6237312"/>
            <a:ext cx="1158936" cy="5103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053349" y="641081"/>
            <a:ext cx="662842" cy="69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emf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extérieur, nature, rive&#10;&#10;Description générée automatiquement">
            <a:extLst>
              <a:ext uri="{FF2B5EF4-FFF2-40B4-BE49-F238E27FC236}">
                <a16:creationId xmlns:a16="http://schemas.microsoft.com/office/drawing/2014/main" id="{64719C57-E961-0518-E622-CCA38F7E7B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-25400" y="0"/>
            <a:ext cx="9170988" cy="6021388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8A71705-0B09-A983-6518-8F9C7C6C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Comparative studies of the environmental impact of emergency shelter models in the Sahel Region</a:t>
            </a:r>
            <a:br>
              <a:rPr lang="en-US" sz="2000" dirty="0"/>
            </a:br>
            <a:endParaRPr lang="fr-CH" sz="2000" dirty="0"/>
          </a:p>
        </p:txBody>
      </p:sp>
      <p:pic>
        <p:nvPicPr>
          <p:cNvPr id="4" name="ShelterResearchUnit-150ppi-02.png" descr="ShelterResearchUnit-150ppi-02.png">
            <a:extLst>
              <a:ext uri="{FF2B5EF4-FFF2-40B4-BE49-F238E27FC236}">
                <a16:creationId xmlns:a16="http://schemas.microsoft.com/office/drawing/2014/main" id="{EA6CB73C-62C6-9357-1965-C76CFEF649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7312"/>
            <a:ext cx="992621" cy="5069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" name="Video 29">
            <a:hlinkClick r:id="" action="ppaction://media"/>
            <a:extLst>
              <a:ext uri="{FF2B5EF4-FFF2-40B4-BE49-F238E27FC236}">
                <a16:creationId xmlns:a16="http://schemas.microsoft.com/office/drawing/2014/main" id="{A5E86666-457C-CB21-5749-DEDF6E86E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9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3"/>
    </mc:Choice>
    <mc:Fallback>
      <p:transition spd="slow" advTm="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BD121-8BD6-FFED-84D3-79F06E68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Purpose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6C453-8B78-4F98-54FD-DB0969215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7D05AC-AC61-EF99-2E3C-D9C1D1BF98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1844824"/>
            <a:ext cx="4788024" cy="2016224"/>
          </a:xfrm>
        </p:spPr>
        <p:txBody>
          <a:bodyPr/>
          <a:lstStyle/>
          <a:p>
            <a:pPr algn="just"/>
            <a:r>
              <a:rPr lang="en-US" dirty="0"/>
              <a:t>Aim: </a:t>
            </a:r>
            <a:r>
              <a:rPr lang="en-US" dirty="0">
                <a:solidFill>
                  <a:srgbClr val="FF0000"/>
                </a:solidFill>
              </a:rPr>
              <a:t>to reduce the environmental impact of the shelter programs </a:t>
            </a:r>
            <a:r>
              <a:rPr lang="en-US" dirty="0"/>
              <a:t>implemented in the Sahel (Burkina Faso, Chad, Niger &amp; Mali) by </a:t>
            </a:r>
            <a:r>
              <a:rPr lang="en-US" dirty="0">
                <a:solidFill>
                  <a:srgbClr val="FF0000"/>
                </a:solidFill>
              </a:rPr>
              <a:t>International Aid of the Luxembourg Red Cross.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endParaRPr lang="fr-CH" dirty="0"/>
          </a:p>
        </p:txBody>
      </p:sp>
      <p:pic>
        <p:nvPicPr>
          <p:cNvPr id="5" name="ShelterResearchUnit-150ppi-02.png" descr="ShelterResearchUnit-150ppi-02.png">
            <a:extLst>
              <a:ext uri="{FF2B5EF4-FFF2-40B4-BE49-F238E27FC236}">
                <a16:creationId xmlns:a16="http://schemas.microsoft.com/office/drawing/2014/main" id="{5DE749FA-28DA-E078-59CD-40EC52083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7312"/>
            <a:ext cx="992621" cy="5069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CAB222-2945-5738-CB3F-28E3A1E2CB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545" r="-442" b="31807"/>
          <a:stretch/>
        </p:blipFill>
        <p:spPr bwMode="auto">
          <a:xfrm>
            <a:off x="5148064" y="1916832"/>
            <a:ext cx="3609307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0AAE3821-9E46-7D29-6981-E34387BC5846}"/>
              </a:ext>
            </a:extLst>
          </p:cNvPr>
          <p:cNvSpPr txBox="1">
            <a:spLocks/>
          </p:cNvSpPr>
          <p:nvPr/>
        </p:nvSpPr>
        <p:spPr>
          <a:xfrm>
            <a:off x="0" y="3645024"/>
            <a:ext cx="8892480" cy="3312368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 kern="1200">
                <a:solidFill>
                  <a:srgbClr val="CC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A contribution to the growing body of work on the environmental impact of humanitarian assistance. </a:t>
            </a:r>
          </a:p>
          <a:p>
            <a:pPr algn="just"/>
            <a:endParaRPr lang="en-US" dirty="0"/>
          </a:p>
          <a:p>
            <a:pPr marL="342900" indent="0" algn="just">
              <a:buNone/>
            </a:pPr>
            <a:endParaRPr lang="en-US" dirty="0"/>
          </a:p>
          <a:p>
            <a:endParaRPr lang="fr-CH" dirty="0"/>
          </a:p>
        </p:txBody>
      </p:sp>
      <p:pic>
        <p:nvPicPr>
          <p:cNvPr id="37" name="Video 36">
            <a:hlinkClick r:id="" action="ppaction://media"/>
            <a:extLst>
              <a:ext uri="{FF2B5EF4-FFF2-40B4-BE49-F238E27FC236}">
                <a16:creationId xmlns:a16="http://schemas.microsoft.com/office/drawing/2014/main" id="{D04C94E9-1312-2449-31DB-DF363CBAF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7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1"/>
    </mc:Choice>
    <mc:Fallback>
      <p:transition spd="slow" advTm="1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BD121-8BD6-FFED-84D3-79F06E68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Methodology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6C453-8B78-4F98-54FD-DB0969215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Criteria used to </a:t>
            </a:r>
            <a:r>
              <a:rPr lang="en-US" dirty="0" err="1"/>
              <a:t>analyse</a:t>
            </a:r>
            <a:r>
              <a:rPr lang="en-US" dirty="0"/>
              <a:t> environmental impact </a:t>
            </a:r>
          </a:p>
        </p:txBody>
      </p:sp>
      <p:sp>
        <p:nvSpPr>
          <p:cNvPr id="6" name="AutoShape 47">
            <a:extLst>
              <a:ext uri="{FF2B5EF4-FFF2-40B4-BE49-F238E27FC236}">
                <a16:creationId xmlns:a16="http://schemas.microsoft.com/office/drawing/2014/main" id="{C3603CD3-2632-60EB-F53C-4F10F7F27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608073"/>
            <a:ext cx="7742038" cy="4306338"/>
          </a:xfrm>
          <a:prstGeom prst="roundRect">
            <a:avLst>
              <a:gd name="adj" fmla="val 16667"/>
            </a:avLst>
          </a:prstGeom>
          <a:solidFill>
            <a:srgbClr val="F7EBE9"/>
          </a:solidFill>
          <a:ln w="12700">
            <a:solidFill>
              <a:srgbClr val="786964"/>
            </a:solidFill>
            <a:prstDash val="sysDot"/>
            <a:miter lim="800000"/>
            <a:headEnd/>
            <a:tailEnd/>
          </a:ln>
        </p:spPr>
        <p:txBody>
          <a:bodyPr rot="0" vert="horz" wrap="square" lIns="64294" tIns="32147" rIns="64294" bIns="32147" anchor="ctr" anchorCtr="0" upright="1">
            <a:noAutofit/>
          </a:bodyPr>
          <a:lstStyle/>
          <a:p>
            <a:endParaRPr lang="en-US" sz="1266"/>
          </a:p>
        </p:txBody>
      </p:sp>
      <p:sp>
        <p:nvSpPr>
          <p:cNvPr id="7" name="AutoShape 42">
            <a:extLst>
              <a:ext uri="{FF2B5EF4-FFF2-40B4-BE49-F238E27FC236}">
                <a16:creationId xmlns:a16="http://schemas.microsoft.com/office/drawing/2014/main" id="{10770F36-FA73-9B26-8DE1-4BEEC8D26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952" y="2394995"/>
            <a:ext cx="3141018" cy="2953493"/>
          </a:xfrm>
          <a:prstGeom prst="flowChartOr">
            <a:avLst/>
          </a:prstGeom>
          <a:solidFill>
            <a:srgbClr val="786964"/>
          </a:solidFill>
          <a:ln w="12700">
            <a:solidFill>
              <a:schemeClr val="bg1">
                <a:lumMod val="10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64294" tIns="32147" rIns="64294" bIns="32147" anchor="t" anchorCtr="0" upright="1">
            <a:noAutofit/>
          </a:bodyPr>
          <a:lstStyle/>
          <a:p>
            <a:endParaRPr lang="en-US" sz="1266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5170363-E00B-11CB-10AE-E1F5CE6D7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315" y="3995958"/>
            <a:ext cx="905306" cy="905306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DA8BBB40-A7ED-37F2-AF17-5E31E59B69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4096" y="2933838"/>
            <a:ext cx="993821" cy="811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DBF9F4D-0CF8-E5CD-EF75-6B68FD695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48" y="2935687"/>
            <a:ext cx="825555" cy="825555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E536FB36-E554-B511-AEEB-43E46AC854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48" y="3953585"/>
            <a:ext cx="866745" cy="8667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31A8B53-845A-E031-4782-9ACF598439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28" y="1950686"/>
            <a:ext cx="2032000" cy="1474478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B5C33492-4A77-F402-A45D-B934DE51FF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28" y="4030934"/>
            <a:ext cx="1863229" cy="1388206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FC13FE9-1B21-9E99-EDC9-134BD9FF4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970" y="1790106"/>
            <a:ext cx="2186878" cy="1413573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66BEE864-DE9B-780F-0423-1EEDC01B5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6066" y="3718990"/>
            <a:ext cx="2059081" cy="1779890"/>
          </a:xfrm>
          <a:prstGeom prst="rect">
            <a:avLst/>
          </a:prstGeom>
        </p:spPr>
      </p:pic>
      <p:pic>
        <p:nvPicPr>
          <p:cNvPr id="16" name="ShelterResearchUnit-150ppi-02.png" descr="ShelterResearchUnit-150ppi-02.png">
            <a:extLst>
              <a:ext uri="{FF2B5EF4-FFF2-40B4-BE49-F238E27FC236}">
                <a16:creationId xmlns:a16="http://schemas.microsoft.com/office/drawing/2014/main" id="{15EE39C9-78EB-05B2-9506-CEFF160CAA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7312"/>
            <a:ext cx="992621" cy="5069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2" name="Video 91">
            <a:hlinkClick r:id="" action="ppaction://media"/>
            <a:extLst>
              <a:ext uri="{FF2B5EF4-FFF2-40B4-BE49-F238E27FC236}">
                <a16:creationId xmlns:a16="http://schemas.microsoft.com/office/drawing/2014/main" id="{6CB60324-31BC-D4CA-86A6-EB6BE3719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55"/>
    </mc:Choice>
    <mc:Fallback>
      <p:transition spd="slow" advTm="5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BD121-8BD6-FFED-84D3-79F06E68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Methodology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6C453-8B78-4F98-54FD-DB0969215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Score </a:t>
            </a:r>
            <a:r>
              <a:rPr lang="fr-CH" dirty="0" err="1"/>
              <a:t>Card</a:t>
            </a:r>
            <a:r>
              <a:rPr lang="fr-CH" dirty="0"/>
              <a:t> </a:t>
            </a:r>
            <a:r>
              <a:rPr lang="fr-CH" dirty="0" err="1"/>
              <a:t>Approach</a:t>
            </a:r>
            <a:endParaRPr lang="fr-CH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A309772-E16B-F6A0-52D8-A87A01055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492896"/>
            <a:ext cx="8256260" cy="3556247"/>
          </a:xfrm>
          <a:prstGeom prst="rect">
            <a:avLst/>
          </a:prstGeom>
        </p:spPr>
      </p:pic>
      <p:pic>
        <p:nvPicPr>
          <p:cNvPr id="6" name="ShelterResearchUnit-150ppi-02.png" descr="ShelterResearchUnit-150ppi-02.png">
            <a:extLst>
              <a:ext uri="{FF2B5EF4-FFF2-40B4-BE49-F238E27FC236}">
                <a16:creationId xmlns:a16="http://schemas.microsoft.com/office/drawing/2014/main" id="{7E71CF3A-E544-C0CF-2224-F3CC595D2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7312"/>
            <a:ext cx="992621" cy="5069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A5CF6132-15A2-62CF-D76E-AA20C7CCCF98}"/>
              </a:ext>
            </a:extLst>
          </p:cNvPr>
          <p:cNvSpPr txBox="1">
            <a:spLocks/>
          </p:cNvSpPr>
          <p:nvPr/>
        </p:nvSpPr>
        <p:spPr>
          <a:xfrm>
            <a:off x="191699" y="914263"/>
            <a:ext cx="8556765" cy="2780928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 kern="1200">
                <a:solidFill>
                  <a:srgbClr val="CC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GB" sz="16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 score card highlights in a simple way what the </a:t>
            </a:r>
            <a:r>
              <a:rPr lang="en-GB" sz="16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main environmental issues are for each shelter</a:t>
            </a:r>
            <a:r>
              <a:rPr lang="en-GB" sz="16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, thus identifying where </a:t>
            </a:r>
            <a:r>
              <a:rPr lang="en-GB" sz="16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mitigating solutions </a:t>
            </a:r>
            <a:r>
              <a:rPr lang="en-GB" sz="16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could help to reduce the overall environmental impact of the shelter models.</a:t>
            </a:r>
          </a:p>
          <a:p>
            <a:pPr algn="just"/>
            <a:endParaRPr lang="en-US" dirty="0"/>
          </a:p>
          <a:p>
            <a:endParaRPr lang="fr-CH" dirty="0"/>
          </a:p>
        </p:txBody>
      </p:sp>
      <p:pic>
        <p:nvPicPr>
          <p:cNvPr id="49" name="Video 48">
            <a:hlinkClick r:id="" action="ppaction://media"/>
            <a:extLst>
              <a:ext uri="{FF2B5EF4-FFF2-40B4-BE49-F238E27FC236}">
                <a16:creationId xmlns:a16="http://schemas.microsoft.com/office/drawing/2014/main" id="{12DCF7BA-BE94-3308-4E19-91C67D8EF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4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8"/>
    </mc:Choice>
    <mc:Fallback>
      <p:transition spd="slow" advTm="2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BD121-8BD6-FFED-84D3-79F06E68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6C453-8B78-4F98-54FD-DB0969215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7D05AC-AC61-EF99-2E3C-D9C1D1BF98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2155" y="1464246"/>
            <a:ext cx="5616539" cy="4536504"/>
          </a:xfrm>
        </p:spPr>
        <p:txBody>
          <a:bodyPr/>
          <a:lstStyle/>
          <a:p>
            <a:pPr marL="171450" indent="-171450" algn="just"/>
            <a:endParaRPr lang="en-US" sz="105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r>
              <a:rPr lang="en-US" sz="1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Comparing different shelter 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models requires </a:t>
            </a:r>
            <a:r>
              <a:rPr lang="en-US" sz="1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balancing relative sources of environmental harm across the four different criteria</a:t>
            </a:r>
            <a:r>
              <a:rPr lang="en-US" sz="1600" dirty="0">
                <a:latin typeface="+mj-lt"/>
              </a:rPr>
              <a:t>.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/>
            <a:endParaRPr lang="en-US" sz="1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r>
              <a:rPr lang="en-US" sz="1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This study is one of the first to use the SMAC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+mj-lt"/>
                <a:cs typeface="Times New Roman" panose="02020603050405020304" pitchFamily="18" charset="0"/>
              </a:rPr>
              <a:t>the new carbon footprint calculation tool for the shelter sector.</a:t>
            </a:r>
          </a:p>
          <a:p>
            <a:pPr marL="171450" indent="-171450" algn="just"/>
            <a:endParaRPr lang="en-US" sz="1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helterResearchUnit-150ppi-02.png" descr="ShelterResearchUnit-150ppi-02.png">
            <a:extLst>
              <a:ext uri="{FF2B5EF4-FFF2-40B4-BE49-F238E27FC236}">
                <a16:creationId xmlns:a16="http://schemas.microsoft.com/office/drawing/2014/main" id="{6CDF5F1E-E7A8-AB0B-FCEC-5CAED764A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7312"/>
            <a:ext cx="992621" cy="5069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D5606-66DF-37B1-CC50-CCFFADAA6D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6"/>
          <a:stretch/>
        </p:blipFill>
        <p:spPr bwMode="auto">
          <a:xfrm>
            <a:off x="6328973" y="1714500"/>
            <a:ext cx="2012580" cy="185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076B3339-F62B-AC91-F697-68138945C9DD}"/>
              </a:ext>
            </a:extLst>
          </p:cNvPr>
          <p:cNvSpPr txBox="1">
            <a:spLocks/>
          </p:cNvSpPr>
          <p:nvPr/>
        </p:nvSpPr>
        <p:spPr>
          <a:xfrm>
            <a:off x="179512" y="3449924"/>
            <a:ext cx="8352928" cy="4536504"/>
          </a:xfrm>
          <a:prstGeom prst="rect">
            <a:avLst/>
          </a:prstGeom>
        </p:spPr>
        <p:txBody>
          <a:bodyPr lIns="0" tIns="90000" rIns="180000" bIns="90000"/>
          <a:lstStyle>
            <a:lvl1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8038" marR="0" indent="-2667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 3" panose="05040102010807070707" pitchFamily="18" charset="2"/>
              <a:buChar char=""/>
              <a:tabLst/>
              <a:defRPr sz="1800" kern="1200">
                <a:solidFill>
                  <a:srgbClr val="CC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378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marR="0" indent="-1778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marR="0" indent="-1762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/>
            <a:endParaRPr lang="en-US" sz="1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r>
              <a:rPr lang="en-US" sz="1600" dirty="0">
                <a:latin typeface="+mj-lt"/>
                <a:cs typeface="Helvetica" panose="020B0604020202020204" pitchFamily="34" charset="0"/>
              </a:rPr>
              <a:t>The benefit of using the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score card </a:t>
            </a:r>
            <a:r>
              <a:rPr lang="en-US" sz="1600" dirty="0">
                <a:latin typeface="+mj-lt"/>
                <a:cs typeface="Helvetica" panose="020B0604020202020204" pitchFamily="34" charset="0"/>
              </a:rPr>
              <a:t>approach is to highlight how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different</a:t>
            </a:r>
            <a:r>
              <a:rPr lang="en-US" sz="1600" dirty="0">
                <a:latin typeface="+mj-lt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shelters perform against the different criteria, </a:t>
            </a:r>
            <a:r>
              <a:rPr lang="en-US" sz="1600" i="1" dirty="0">
                <a:latin typeface="+mj-lt"/>
                <a:cs typeface="Helvetica" panose="020B0604020202020204" pitchFamily="34" charset="0"/>
              </a:rPr>
              <a:t>to </a:t>
            </a:r>
            <a:r>
              <a:rPr lang="en-US" sz="1600" i="1" dirty="0">
                <a:solidFill>
                  <a:srgbClr val="222222"/>
                </a:solidFill>
              </a:rPr>
              <a:t>allow more explicit </a:t>
            </a:r>
            <a:r>
              <a:rPr lang="en-US" sz="16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inclusion of local factors </a:t>
            </a:r>
            <a:r>
              <a:rPr lang="en-US" sz="1600" i="1" dirty="0">
                <a:latin typeface="+mj-lt"/>
                <a:cs typeface="Helvetica" panose="020B0604020202020204" pitchFamily="34" charset="0"/>
              </a:rPr>
              <a:t>and to easily identify </a:t>
            </a:r>
            <a:r>
              <a:rPr lang="en-US" sz="16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mitigation solutions</a:t>
            </a:r>
            <a:r>
              <a:rPr lang="en-US" sz="1600" i="1" dirty="0">
                <a:latin typeface="+mj-lt"/>
                <a:cs typeface="Helvetica" panose="020B0604020202020204" pitchFamily="34" charset="0"/>
              </a:rPr>
              <a:t>.</a:t>
            </a:r>
            <a:r>
              <a:rPr lang="en-US" sz="16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 </a:t>
            </a:r>
          </a:p>
          <a:p>
            <a:pPr marL="171450" indent="-171450" algn="just"/>
            <a:endParaRPr lang="en-US" sz="1000" dirty="0">
              <a:latin typeface="+mj-lt"/>
              <a:cs typeface="Helvetica" panose="020B0604020202020204" pitchFamily="34" charset="0"/>
            </a:endParaRPr>
          </a:p>
          <a:p>
            <a:pPr marL="171450" indent="-171450" algn="just"/>
            <a:r>
              <a:rPr lang="en-US" sz="1600" dirty="0">
                <a:latin typeface="+mj-lt"/>
                <a:cs typeface="Helvetica" panose="020B0604020202020204" pitchFamily="34" charset="0"/>
              </a:rPr>
              <a:t>Between the different options, the ‘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least harmful solution’ </a:t>
            </a:r>
            <a:r>
              <a:rPr lang="en-US" sz="1600" dirty="0">
                <a:latin typeface="+mj-lt"/>
                <a:cs typeface="Helvetica" panose="020B0604020202020204" pitchFamily="34" charset="0"/>
              </a:rPr>
              <a:t>should be adopted. </a:t>
            </a:r>
            <a:endParaRPr lang="en-US" sz="1600" i="1" dirty="0">
              <a:latin typeface="+mj-lt"/>
              <a:cs typeface="Helvetica" panose="020B0604020202020204" pitchFamily="34" charset="0"/>
            </a:endParaRPr>
          </a:p>
          <a:p>
            <a:pPr marL="171450" indent="-171450" algn="just"/>
            <a:endParaRPr lang="en-US" sz="1600" dirty="0">
              <a:solidFill>
                <a:srgbClr val="FF0000"/>
              </a:solidFill>
              <a:latin typeface="+mj-lt"/>
              <a:cs typeface="Helvetica" panose="020B0604020202020204" pitchFamily="34" charset="0"/>
            </a:endParaRPr>
          </a:p>
          <a:p>
            <a:pPr marL="171450" indent="-171450" algn="just"/>
            <a:endParaRPr lang="en-US" sz="1000" dirty="0">
              <a:latin typeface="+mj-lt"/>
              <a:cs typeface="Helvetica" panose="020B0604020202020204" pitchFamily="34" charset="0"/>
            </a:endParaRPr>
          </a:p>
          <a:p>
            <a:endParaRPr lang="fr-CH" sz="1400" dirty="0">
              <a:latin typeface="+mj-lt"/>
            </a:endParaRPr>
          </a:p>
        </p:txBody>
      </p:sp>
      <p:pic>
        <p:nvPicPr>
          <p:cNvPr id="77" name="Video 76">
            <a:hlinkClick r:id="" action="ppaction://media"/>
            <a:extLst>
              <a:ext uri="{FF2B5EF4-FFF2-40B4-BE49-F238E27FC236}">
                <a16:creationId xmlns:a16="http://schemas.microsoft.com/office/drawing/2014/main" id="{A04374D4-A5C1-44C7-40F1-059714C4A3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5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4"/>
    </mc:Choice>
    <mc:Fallback>
      <p:transition spd="slow" advTm="5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BD121-8BD6-FFED-84D3-79F06E68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6C453-8B78-4F98-54FD-DB0969215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7D05AC-AC61-EF99-2E3C-D9C1D1BF98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05238" y="1402315"/>
            <a:ext cx="8640960" cy="4536504"/>
          </a:xfrm>
        </p:spPr>
        <p:txBody>
          <a:bodyPr/>
          <a:lstStyle/>
          <a:p>
            <a:pPr marL="171450" indent="-171450" algn="just"/>
            <a:endParaRPr lang="en-US" sz="1000" dirty="0">
              <a:latin typeface="+mj-lt"/>
              <a:cs typeface="Helvetica" panose="020B0604020202020204" pitchFamily="34" charset="0"/>
            </a:endParaRPr>
          </a:p>
          <a:p>
            <a:pPr marL="171450" indent="-171450" algn="just"/>
            <a:endParaRPr lang="en-US" sz="1000" dirty="0">
              <a:latin typeface="+mj-lt"/>
              <a:cs typeface="Helvetica" panose="020B0604020202020204" pitchFamily="34" charset="0"/>
            </a:endParaRPr>
          </a:p>
          <a:p>
            <a:pPr marL="171450" indent="-171450" algn="just"/>
            <a:r>
              <a:rPr lang="en-US" sz="1600" dirty="0">
                <a:latin typeface="+mj-lt"/>
                <a:cs typeface="Helvetica" panose="020B0604020202020204" pitchFamily="34" charset="0"/>
              </a:rPr>
              <a:t>The final verdict for each shelter rests on the feasibility of the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options available </a:t>
            </a:r>
            <a:r>
              <a:rPr lang="en-US" sz="1600" dirty="0">
                <a:latin typeface="+mj-lt"/>
                <a:cs typeface="Helvetica" panose="020B0604020202020204" pitchFamily="34" charset="0"/>
              </a:rPr>
              <a:t>to mitigate some of the environmental impacts. 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/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/>
            <a:r>
              <a:rPr lang="en-US" sz="1600" dirty="0">
                <a:latin typeface="+mj-lt"/>
                <a:cs typeface="Helvetica" panose="020B0604020202020204" pitchFamily="34" charset="0"/>
              </a:rPr>
              <a:t>While the need to reduce carbon emissions is critical and well acknowledged today, it is clear is that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waste is one of the hidden problems of humanitarian response</a:t>
            </a:r>
            <a:r>
              <a:rPr lang="en-US" sz="1600" dirty="0">
                <a:latin typeface="+mj-lt"/>
                <a:cs typeface="Helvetica" panose="020B0604020202020204" pitchFamily="34" charset="0"/>
              </a:rPr>
              <a:t>. </a:t>
            </a:r>
          </a:p>
          <a:p>
            <a:pPr marL="171450" indent="-171450" algn="just"/>
            <a:endParaRPr lang="en-US" b="0" i="1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r>
              <a:rPr lang="en-US" sz="1600" dirty="0"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Use of local natural materials, including their disposal, also needs to be carefully </a:t>
            </a:r>
            <a:r>
              <a:rPr lang="en-US" sz="1600" dirty="0" err="1"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analysed</a:t>
            </a:r>
            <a:r>
              <a:rPr lang="en-US" sz="1600" dirty="0">
                <a:latin typeface="+mj-lt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en-US" sz="1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105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105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/>
            <a:endParaRPr lang="en-US" sz="105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1600" i="1" dirty="0">
                <a:latin typeface="+mj-lt"/>
                <a:cs typeface="Helvetica" panose="020B0604020202020204" pitchFamily="34" charset="0"/>
              </a:rPr>
              <a:t>The </a:t>
            </a:r>
            <a:r>
              <a:rPr lang="en-GB" sz="16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published</a:t>
            </a:r>
            <a:r>
              <a:rPr lang="en-GB" sz="1600" i="1" dirty="0">
                <a:latin typeface="+mj-lt"/>
                <a:cs typeface="Helvetica" panose="020B0604020202020204" pitchFamily="34" charset="0"/>
              </a:rPr>
              <a:t> </a:t>
            </a:r>
            <a:r>
              <a:rPr lang="en-GB" sz="1600" i="1" dirty="0">
                <a:solidFill>
                  <a:srgbClr val="FF0000"/>
                </a:solidFill>
                <a:latin typeface="+mj-lt"/>
                <a:cs typeface="Helvetica" panose="020B0604020202020204" pitchFamily="34" charset="0"/>
              </a:rPr>
              <a:t>reports</a:t>
            </a:r>
            <a:r>
              <a:rPr lang="en-GB" sz="1600" i="1" dirty="0">
                <a:latin typeface="+mj-lt"/>
                <a:cs typeface="Helvetica" panose="020B0604020202020204" pitchFamily="34" charset="0"/>
              </a:rPr>
              <a:t>, (English and French), 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available on the </a:t>
            </a:r>
            <a:r>
              <a:rPr lang="en-US" sz="16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Global Shelter Cluster web site</a:t>
            </a:r>
            <a:endParaRPr lang="en-GB" sz="1600" i="1" dirty="0">
              <a:solidFill>
                <a:srgbClr val="FF0000"/>
              </a:solidFill>
              <a:latin typeface="+mj-lt"/>
              <a:cs typeface="Helvetica" panose="020B0604020202020204" pitchFamily="34" charset="0"/>
            </a:endParaRPr>
          </a:p>
          <a:p>
            <a:endParaRPr lang="fr-CH" sz="1400" dirty="0">
              <a:latin typeface="+mj-lt"/>
            </a:endParaRPr>
          </a:p>
        </p:txBody>
      </p:sp>
      <p:pic>
        <p:nvPicPr>
          <p:cNvPr id="5" name="ShelterResearchUnit-150ppi-02.png" descr="ShelterResearchUnit-150ppi-02.png">
            <a:extLst>
              <a:ext uri="{FF2B5EF4-FFF2-40B4-BE49-F238E27FC236}">
                <a16:creationId xmlns:a16="http://schemas.microsoft.com/office/drawing/2014/main" id="{6CDF5F1E-E7A8-AB0B-FCEC-5CAED764A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7312"/>
            <a:ext cx="992621" cy="5069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Video 31">
            <a:hlinkClick r:id="" action="ppaction://media"/>
            <a:extLst>
              <a:ext uri="{FF2B5EF4-FFF2-40B4-BE49-F238E27FC236}">
                <a16:creationId xmlns:a16="http://schemas.microsoft.com/office/drawing/2014/main" id="{18C36BC1-C9A6-8124-D123-AB968A558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03"/>
    </mc:Choice>
    <mc:Fallback>
      <p:transition spd="slow" advTm="4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2A78EBB-D05B-6894-1FB1-6E59838BC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1"/>
    </mc:Choice>
    <mc:Fallback>
      <p:transition spd="slow" advTm="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P - Template service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stitutionelle ">
  <a:themeElements>
    <a:clrScheme name="Croix-Rouge">
      <a:dk1>
        <a:srgbClr val="3F3F3F"/>
      </a:dk1>
      <a:lt1>
        <a:srgbClr val="FFFFFF"/>
      </a:lt1>
      <a:dk2>
        <a:srgbClr val="1F497D"/>
      </a:dk2>
      <a:lt2>
        <a:srgbClr val="FFFFFF"/>
      </a:lt2>
      <a:accent1>
        <a:srgbClr val="3474B5"/>
      </a:accent1>
      <a:accent2>
        <a:srgbClr val="CC0000"/>
      </a:accent2>
      <a:accent3>
        <a:srgbClr val="97BE0D"/>
      </a:accent3>
      <a:accent4>
        <a:srgbClr val="A664A1"/>
      </a:accent4>
      <a:accent5>
        <a:srgbClr val="4BACC6"/>
      </a:accent5>
      <a:accent6>
        <a:srgbClr val="F08A00"/>
      </a:accent6>
      <a:hlink>
        <a:srgbClr val="0000FF"/>
      </a:hlink>
      <a:folHlink>
        <a:srgbClr val="800080"/>
      </a:folHlink>
    </a:clrScheme>
    <a:fontScheme name="Arial C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3474B5"/>
        </a:solidFill>
        <a:ln>
          <a:noFill/>
        </a:ln>
      </a:spPr>
      <a:bodyPr wrap="square" rtlCol="0">
        <a:spAutoFit/>
      </a:bodyPr>
      <a:lstStyle>
        <a:defPPr>
          <a:defRPr sz="2000" b="1" dirty="0" err="1" smtClean="0">
            <a:solidFill>
              <a:prstClr val="white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Humanitaire ">
  <a:themeElements>
    <a:clrScheme name="Croix-Rouge">
      <a:dk1>
        <a:srgbClr val="3F3F3F"/>
      </a:dk1>
      <a:lt1>
        <a:srgbClr val="FFFFFF"/>
      </a:lt1>
      <a:dk2>
        <a:srgbClr val="1F497D"/>
      </a:dk2>
      <a:lt2>
        <a:srgbClr val="FFFFFF"/>
      </a:lt2>
      <a:accent1>
        <a:srgbClr val="3474B5"/>
      </a:accent1>
      <a:accent2>
        <a:srgbClr val="CC0000"/>
      </a:accent2>
      <a:accent3>
        <a:srgbClr val="97BE0D"/>
      </a:accent3>
      <a:accent4>
        <a:srgbClr val="A664A1"/>
      </a:accent4>
      <a:accent5>
        <a:srgbClr val="4BACC6"/>
      </a:accent5>
      <a:accent6>
        <a:srgbClr val="F08A00"/>
      </a:accent6>
      <a:hlink>
        <a:srgbClr val="0000FF"/>
      </a:hlink>
      <a:folHlink>
        <a:srgbClr val="800080"/>
      </a:folHlink>
    </a:clrScheme>
    <a:fontScheme name="Arial C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3474B5"/>
        </a:solidFill>
        <a:ln>
          <a:noFill/>
        </a:ln>
      </a:spPr>
      <a:bodyPr wrap="square" rtlCol="0">
        <a:spAutoFit/>
      </a:bodyPr>
      <a:lstStyle>
        <a:defPPr>
          <a:defRPr sz="2000" b="1" dirty="0" err="1" smtClean="0">
            <a:solidFill>
              <a:prstClr val="white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Jeunesse">
  <a:themeElements>
    <a:clrScheme name="Croix-Rouge">
      <a:dk1>
        <a:srgbClr val="3F3F3F"/>
      </a:dk1>
      <a:lt1>
        <a:srgbClr val="FFFFFF"/>
      </a:lt1>
      <a:dk2>
        <a:srgbClr val="1F497D"/>
      </a:dk2>
      <a:lt2>
        <a:srgbClr val="FFFFFF"/>
      </a:lt2>
      <a:accent1>
        <a:srgbClr val="3474B5"/>
      </a:accent1>
      <a:accent2>
        <a:srgbClr val="CC0000"/>
      </a:accent2>
      <a:accent3>
        <a:srgbClr val="97BE0D"/>
      </a:accent3>
      <a:accent4>
        <a:srgbClr val="A664A1"/>
      </a:accent4>
      <a:accent5>
        <a:srgbClr val="4BACC6"/>
      </a:accent5>
      <a:accent6>
        <a:srgbClr val="F08A00"/>
      </a:accent6>
      <a:hlink>
        <a:srgbClr val="0000FF"/>
      </a:hlink>
      <a:folHlink>
        <a:srgbClr val="800080"/>
      </a:folHlink>
    </a:clrScheme>
    <a:fontScheme name="Arial C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3474B5"/>
        </a:solidFill>
        <a:ln>
          <a:noFill/>
        </a:ln>
      </a:spPr>
      <a:bodyPr wrap="square" rtlCol="0">
        <a:spAutoFit/>
      </a:bodyPr>
      <a:lstStyle>
        <a:defPPr>
          <a:defRPr sz="2000" b="1" dirty="0" err="1" smtClean="0">
            <a:solidFill>
              <a:prstClr val="white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Social">
  <a:themeElements>
    <a:clrScheme name="Croix-Rouge">
      <a:dk1>
        <a:srgbClr val="3F3F3F"/>
      </a:dk1>
      <a:lt1>
        <a:srgbClr val="FFFFFF"/>
      </a:lt1>
      <a:dk2>
        <a:srgbClr val="1F497D"/>
      </a:dk2>
      <a:lt2>
        <a:srgbClr val="FFFFFF"/>
      </a:lt2>
      <a:accent1>
        <a:srgbClr val="3474B5"/>
      </a:accent1>
      <a:accent2>
        <a:srgbClr val="CC0000"/>
      </a:accent2>
      <a:accent3>
        <a:srgbClr val="97BE0D"/>
      </a:accent3>
      <a:accent4>
        <a:srgbClr val="A664A1"/>
      </a:accent4>
      <a:accent5>
        <a:srgbClr val="4BACC6"/>
      </a:accent5>
      <a:accent6>
        <a:srgbClr val="F08A00"/>
      </a:accent6>
      <a:hlink>
        <a:srgbClr val="0000FF"/>
      </a:hlink>
      <a:folHlink>
        <a:srgbClr val="800080"/>
      </a:folHlink>
    </a:clrScheme>
    <a:fontScheme name="Arial C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3474B5"/>
        </a:solidFill>
        <a:ln>
          <a:noFill/>
        </a:ln>
      </a:spPr>
      <a:bodyPr wrap="square" rtlCol="0">
        <a:spAutoFit/>
      </a:bodyPr>
      <a:lstStyle>
        <a:defPPr>
          <a:defRPr sz="2000" b="1" dirty="0" err="1" smtClean="0">
            <a:solidFill>
              <a:prstClr val="white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C5E892D538C468C9A70EF0A3A0A26" ma:contentTypeVersion="14" ma:contentTypeDescription="Create a new document." ma:contentTypeScope="" ma:versionID="55e1bdb28793e8ad619b9f862734fa92">
  <xsd:schema xmlns:xsd="http://www.w3.org/2001/XMLSchema" xmlns:xs="http://www.w3.org/2001/XMLSchema" xmlns:p="http://schemas.microsoft.com/office/2006/metadata/properties" xmlns:ns3="be896e97-5349-418d-87d2-0540dc9b7780" xmlns:ns4="45531f35-4e3c-4604-b84f-8c8a8475ffc4" targetNamespace="http://schemas.microsoft.com/office/2006/metadata/properties" ma:root="true" ma:fieldsID="70872a7bc7b33cae8e2a766609e53ccd" ns3:_="" ns4:_="">
    <xsd:import namespace="be896e97-5349-418d-87d2-0540dc9b7780"/>
    <xsd:import namespace="45531f35-4e3c-4604-b84f-8c8a8475ff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96e97-5349-418d-87d2-0540dc9b77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31f35-4e3c-4604-b84f-8c8a8475f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C5C5FC-E127-4E54-A0CA-F16530F17E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DDDC83-BE05-4B24-BDEF-20BEE19F193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be896e97-5349-418d-87d2-0540dc9b7780"/>
    <ds:schemaRef ds:uri="http://purl.org/dc/dcmitype/"/>
    <ds:schemaRef ds:uri="45531f35-4e3c-4604-b84f-8c8a8475ffc4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7598A9-A43A-4673-9472-2FE22E4E7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896e97-5349-418d-87d2-0540dc9b7780"/>
    <ds:schemaRef ds:uri="45531f35-4e3c-4604-b84f-8c8a8475f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CRlux 2015</Template>
  <TotalTime>5632</TotalTime>
  <Words>418</Words>
  <Application>Microsoft Office PowerPoint</Application>
  <PresentationFormat>On-screen Show (4:3)</PresentationFormat>
  <Paragraphs>55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Helvetica</vt:lpstr>
      <vt:lpstr>Webdings</vt:lpstr>
      <vt:lpstr>Wingdings</vt:lpstr>
      <vt:lpstr>Wingdings 3</vt:lpstr>
      <vt:lpstr>Modèle PP - Template service (1)</vt:lpstr>
      <vt:lpstr>Institutionelle </vt:lpstr>
      <vt:lpstr>Humanitaire </vt:lpstr>
      <vt:lpstr>Jeunesse</vt:lpstr>
      <vt:lpstr>Social</vt:lpstr>
      <vt:lpstr>Comparative studies of the environmental impact of emergency shelter models in the Sahel Region </vt:lpstr>
      <vt:lpstr>Purpose</vt:lpstr>
      <vt:lpstr>Methodology</vt:lpstr>
      <vt:lpstr>Methodology</vt:lpstr>
      <vt:lpstr>Conclusions</vt:lpstr>
      <vt:lpstr>Conclusions</vt:lpstr>
      <vt:lpstr>PowerPoint Presentation</vt:lpstr>
    </vt:vector>
  </TitlesOfParts>
  <Company>Croix-Rouge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bailleurs</dc:title>
  <dc:creator>Mengel, Antje</dc:creator>
  <cp:lastModifiedBy>Alicia G</cp:lastModifiedBy>
  <cp:revision>384</cp:revision>
  <dcterms:created xsi:type="dcterms:W3CDTF">2019-10-14T12:37:22Z</dcterms:created>
  <dcterms:modified xsi:type="dcterms:W3CDTF">2022-05-10T08:46:01Z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0x01010002FC5E892D538C468C9A70EF0A3A0A26</vt:lpwstr>
  </property>
</Properties>
</file>